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8"/>
  </p:notesMasterIdLst>
  <p:handoutMasterIdLst>
    <p:handoutMasterId r:id="rId69"/>
  </p:handoutMasterIdLst>
  <p:sldIdLst>
    <p:sldId id="428" r:id="rId2"/>
    <p:sldId id="364" r:id="rId3"/>
    <p:sldId id="493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365" r:id="rId27"/>
    <p:sldId id="451" r:id="rId28"/>
    <p:sldId id="452" r:id="rId29"/>
    <p:sldId id="453" r:id="rId30"/>
    <p:sldId id="454" r:id="rId31"/>
    <p:sldId id="455" r:id="rId32"/>
    <p:sldId id="456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5" r:id="rId59"/>
    <p:sldId id="484" r:id="rId60"/>
    <p:sldId id="486" r:id="rId61"/>
    <p:sldId id="487" r:id="rId62"/>
    <p:sldId id="488" r:id="rId63"/>
    <p:sldId id="489" r:id="rId64"/>
    <p:sldId id="490" r:id="rId65"/>
    <p:sldId id="491" r:id="rId66"/>
    <p:sldId id="362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00" d="100"/>
          <a:sy n="100" d="100"/>
        </p:scale>
        <p:origin x="94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4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1" y="572447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9" rIns="121917" bIns="60959"/>
          <a:lstStyle/>
          <a:p>
            <a:endParaRPr lang="ko-KR" altLang="en-US" sz="24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94378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5333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5333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38844" b="37531"/>
          <a:stretch/>
        </p:blipFill>
        <p:spPr>
          <a:xfrm>
            <a:off x="570512" y="2798931"/>
            <a:ext cx="4940423" cy="20409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03"/>
          <a:stretch/>
        </p:blipFill>
        <p:spPr>
          <a:xfrm>
            <a:off x="-10836" y="203801"/>
            <a:ext cx="5084542" cy="23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첨자가 순서대로 변할 수 있도록 반복문과 함께 활용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1185864"/>
            <a:ext cx="5834947" cy="32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4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149" y="773113"/>
            <a:ext cx="8498264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75921" y="3338991"/>
            <a:ext cx="5175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함수는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부터 시작하므로 </a:t>
            </a:r>
            <a:r>
              <a:rPr lang="en-US" altLang="ko-KR" sz="1400" dirty="0">
                <a:solidFill>
                  <a:srgbClr val="FF0000"/>
                </a:solidFill>
              </a:rPr>
              <a:t>i+1</a:t>
            </a:r>
            <a:r>
              <a:rPr lang="ko-KR" altLang="en-US" sz="1400" dirty="0">
                <a:solidFill>
                  <a:srgbClr val="FF0000"/>
                </a:solidFill>
              </a:rPr>
              <a:t>로 출력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str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함수가 숫자를 문자로 변환한 후 ‘번째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</a:t>
            </a:r>
            <a:r>
              <a:rPr lang="ko-KR" altLang="en-US" sz="1400" dirty="0">
                <a:solidFill>
                  <a:srgbClr val="FF0000"/>
                </a:solidFill>
              </a:rPr>
              <a:t>와 합쳐지므로 결국 ‘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번째 </a:t>
            </a:r>
            <a:r>
              <a:rPr lang="ko-KR" altLang="en-US" sz="1400" dirty="0" err="1">
                <a:solidFill>
                  <a:srgbClr val="FF0000"/>
                </a:solidFill>
              </a:rPr>
              <a:t>숫</a:t>
            </a:r>
            <a:r>
              <a:rPr lang="ko-KR" altLang="en-US" sz="1400" dirty="0">
                <a:solidFill>
                  <a:srgbClr val="FF0000"/>
                </a:solidFill>
              </a:rPr>
              <a:t> 자 </a:t>
            </a:r>
            <a:r>
              <a:rPr lang="en-US" altLang="ko-KR" sz="1400" dirty="0">
                <a:solidFill>
                  <a:srgbClr val="FF0000"/>
                </a:solidFill>
              </a:rPr>
              <a:t>: ’, ‘2</a:t>
            </a:r>
            <a:r>
              <a:rPr lang="ko-KR" altLang="en-US" sz="1400" dirty="0">
                <a:solidFill>
                  <a:srgbClr val="FF0000"/>
                </a:solidFill>
              </a:rPr>
              <a:t>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 </a:t>
            </a:r>
            <a:r>
              <a:rPr lang="ko-KR" altLang="en-US" sz="1400" dirty="0">
                <a:solidFill>
                  <a:srgbClr val="FF0000"/>
                </a:solidFill>
              </a:rPr>
              <a:t>등으로 출력</a:t>
            </a:r>
            <a:r>
              <a:rPr lang="en-US" altLang="ko-KR" sz="1400" dirty="0">
                <a:solidFill>
                  <a:srgbClr val="FF0000"/>
                </a:solidFill>
              </a:rPr>
              <a:t>. 7</a:t>
            </a:r>
            <a:r>
              <a:rPr lang="ko-KR" altLang="en-US" sz="1400" dirty="0">
                <a:solidFill>
                  <a:srgbClr val="FF0000"/>
                </a:solidFill>
              </a:rPr>
              <a:t>행의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변경되므로 </a:t>
            </a:r>
            <a:r>
              <a:rPr lang="en-US" altLang="ko-KR" sz="1400" dirty="0">
                <a:solidFill>
                  <a:srgbClr val="FF0000"/>
                </a:solidFill>
              </a:rPr>
              <a:t>aa[0], aa[1], aa[2], aa[3] </a:t>
            </a:r>
            <a:r>
              <a:rPr lang="ko-KR" altLang="en-US" sz="1400" dirty="0">
                <a:solidFill>
                  <a:srgbClr val="FF0000"/>
                </a:solidFill>
              </a:rPr>
              <a:t>등 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개에 값을 차례대로 입력해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그림 </a:t>
            </a:r>
            <a:r>
              <a:rPr lang="en-US" altLang="ko-KR" sz="1400" dirty="0">
                <a:solidFill>
                  <a:srgbClr val="FF0000"/>
                </a:solidFill>
              </a:rPr>
              <a:t>7-2]</a:t>
            </a:r>
            <a:r>
              <a:rPr lang="ko-KR" altLang="en-US" sz="1400" dirty="0">
                <a:solidFill>
                  <a:srgbClr val="FF0000"/>
                </a:solidFill>
              </a:rPr>
              <a:t>와 같이 작동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개를 더함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95801" y="1178750"/>
            <a:ext cx="4725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2~3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번을 반복해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리스트로 만듦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4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9</a:t>
            </a:r>
            <a:r>
              <a:rPr lang="ko-KR" altLang="en-US" dirty="0"/>
              <a:t>행의 변경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133745"/>
            <a:ext cx="7150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80" y="2798930"/>
            <a:ext cx="713105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19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생성과 초기화</a:t>
            </a:r>
            <a:endParaRPr lang="en-US" altLang="ko-KR" dirty="0"/>
          </a:p>
          <a:p>
            <a:pPr lvl="1"/>
            <a:r>
              <a:rPr lang="ko-KR" altLang="en-US" dirty="0"/>
              <a:t> 리스트 생성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리스트 </a:t>
            </a:r>
            <a:r>
              <a:rPr lang="en-US" altLang="ko-KR" dirty="0"/>
              <a:t>100</a:t>
            </a:r>
            <a:r>
              <a:rPr lang="ko-KR" altLang="en-US" dirty="0"/>
              <a:t>개인 </a:t>
            </a:r>
            <a:r>
              <a:rPr lang="en-US" altLang="ko-KR" dirty="0"/>
              <a:t>aa </a:t>
            </a:r>
            <a:r>
              <a:rPr lang="ko-KR" altLang="en-US" dirty="0"/>
              <a:t> </a:t>
            </a:r>
            <a:r>
              <a:rPr lang="en-US" altLang="ko-KR" dirty="0"/>
              <a:t>0, 2, 4, 8, …(2</a:t>
            </a:r>
            <a:r>
              <a:rPr lang="ko-KR" altLang="en-US" dirty="0"/>
              <a:t>의 배수로 초기화 후 리스트 </a:t>
            </a:r>
            <a:r>
              <a:rPr lang="en-US" altLang="ko-KR" dirty="0"/>
              <a:t>bb</a:t>
            </a:r>
            <a:r>
              <a:rPr lang="ko-KR" altLang="en-US" dirty="0"/>
              <a:t>에 역순으로 넣는 과정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38790"/>
            <a:ext cx="7131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0896" y="1655462"/>
            <a:ext cx="40054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➊ </a:t>
            </a:r>
            <a:r>
              <a:rPr lang="ko-KR" altLang="en-US" sz="1400" dirty="0">
                <a:solidFill>
                  <a:srgbClr val="FF0000"/>
                </a:solidFill>
              </a:rPr>
              <a:t>빈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➋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정수로만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➌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문자열로만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다양한 </a:t>
            </a:r>
            <a:r>
              <a:rPr lang="ko-KR" altLang="en-US" sz="1400" dirty="0" err="1">
                <a:solidFill>
                  <a:srgbClr val="FF0000"/>
                </a:solidFill>
              </a:rPr>
              <a:t>데이터형을</a:t>
            </a:r>
            <a:r>
              <a:rPr lang="ko-KR" altLang="en-US" sz="1400" dirty="0">
                <a:solidFill>
                  <a:srgbClr val="FF0000"/>
                </a:solidFill>
              </a:rPr>
              <a:t> 섞어 리스트 생성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3293985"/>
            <a:ext cx="5862215" cy="315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9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7-3]</a:t>
            </a:r>
            <a:r>
              <a:rPr lang="ko-KR" altLang="en-US" dirty="0"/>
              <a:t> 코드로 구현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72" y="1268761"/>
            <a:ext cx="8124846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50894" y="1583796"/>
            <a:ext cx="5517106" cy="2921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 </a:t>
            </a:r>
            <a:r>
              <a:rPr lang="en-US" altLang="ko-KR" sz="1400" dirty="0">
                <a:solidFill>
                  <a:srgbClr val="FF0000"/>
                </a:solidFill>
              </a:rPr>
              <a:t>aa, bb</a:t>
            </a:r>
            <a:r>
              <a:rPr lang="ko-KR" altLang="en-US" sz="1400" dirty="0">
                <a:solidFill>
                  <a:srgbClr val="FF0000"/>
                </a:solidFill>
              </a:rPr>
              <a:t>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value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0, 2, 4, …</a:t>
            </a:r>
            <a:r>
              <a:rPr lang="ko-KR" altLang="en-US" sz="1400" dirty="0">
                <a:solidFill>
                  <a:srgbClr val="FF0000"/>
                </a:solidFill>
              </a:rPr>
              <a:t>로 증가시킬 값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</a:t>
            </a:r>
            <a:r>
              <a:rPr lang="ko-KR" altLang="en-US" sz="1400" dirty="0">
                <a:solidFill>
                  <a:srgbClr val="FF0000"/>
                </a:solidFill>
              </a:rPr>
              <a:t>번을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를 추가한 후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씩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0~99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일 때 </a:t>
            </a:r>
            <a:r>
              <a:rPr lang="en-US" altLang="ko-KR" sz="1400" dirty="0">
                <a:solidFill>
                  <a:srgbClr val="FF0000"/>
                </a:solidFill>
              </a:rPr>
              <a:t>99-i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가 됨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98,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일 때 는 </a:t>
            </a:r>
            <a:r>
              <a:rPr lang="en-US" altLang="ko-KR" sz="1400" dirty="0">
                <a:solidFill>
                  <a:srgbClr val="FF0000"/>
                </a:solidFill>
              </a:rPr>
              <a:t>97</a:t>
            </a:r>
            <a:r>
              <a:rPr lang="ko-KR" altLang="en-US" sz="1400" dirty="0">
                <a:solidFill>
                  <a:srgbClr val="FF0000"/>
                </a:solidFill>
              </a:rPr>
              <a:t>처럼 계속 변해 마지막으로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 됨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>
                <a:solidFill>
                  <a:srgbClr val="FF0000"/>
                </a:solidFill>
              </a:rPr>
              <a:t>aa[99], aa[98], aa[97], …, aa[0]</a:t>
            </a:r>
            <a:r>
              <a:rPr lang="ko-KR" altLang="en-US" sz="1400" dirty="0">
                <a:solidFill>
                  <a:srgbClr val="FF0000"/>
                </a:solidFill>
              </a:rPr>
              <a:t>의 값이 추가되므로 결국 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값이 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 역순으로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확인을 하려고 </a:t>
            </a:r>
            <a:r>
              <a:rPr lang="en-US" altLang="ko-KR" sz="1400" dirty="0">
                <a:solidFill>
                  <a:srgbClr val="FF0000"/>
                </a:solidFill>
              </a:rPr>
              <a:t>bb[0]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bb[99]</a:t>
            </a:r>
            <a:r>
              <a:rPr lang="ko-KR" altLang="en-US" sz="1400" dirty="0">
                <a:solidFill>
                  <a:srgbClr val="FF0000"/>
                </a:solidFill>
              </a:rPr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95220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94" y="2255838"/>
            <a:ext cx="106965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4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값에 접근하는 다양한 방법</a:t>
            </a:r>
            <a:endParaRPr lang="en-US" altLang="ko-KR" dirty="0"/>
          </a:p>
          <a:p>
            <a:pPr lvl="1"/>
            <a:r>
              <a:rPr lang="ko-KR" altLang="en-US" dirty="0" err="1"/>
              <a:t>음수값으로</a:t>
            </a:r>
            <a:r>
              <a:rPr lang="ko-KR" altLang="en-US" dirty="0"/>
              <a:t>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리스트에 접근할 때 콜론</a:t>
            </a:r>
            <a:r>
              <a:rPr lang="en-US" altLang="ko-KR" dirty="0"/>
              <a:t>(:)</a:t>
            </a:r>
            <a:r>
              <a:rPr lang="ko-KR" altLang="en-US" dirty="0"/>
              <a:t>을 사용해 범위를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4" y="1583796"/>
            <a:ext cx="8190911" cy="16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00845" y="26639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aa[-4]</a:t>
            </a:r>
            <a:r>
              <a:rPr lang="ko-KR" altLang="en-US" sz="1400" dirty="0">
                <a:solidFill>
                  <a:srgbClr val="FF0000"/>
                </a:solidFill>
              </a:rPr>
              <a:t>까지 접근되므로 </a:t>
            </a:r>
            <a:r>
              <a:rPr lang="en-US" altLang="ko-KR" sz="1400" dirty="0">
                <a:solidFill>
                  <a:srgbClr val="FF0000"/>
                </a:solidFill>
              </a:rPr>
              <a:t>aa[-5]</a:t>
            </a:r>
            <a:r>
              <a:rPr lang="ko-KR" altLang="en-US" sz="1400" dirty="0">
                <a:solidFill>
                  <a:srgbClr val="FF0000"/>
                </a:solidFill>
              </a:rPr>
              <a:t>는 오류 발생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96" y="3609020"/>
            <a:ext cx="8173968" cy="220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콜론의 앞이나 뒤 숫자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리스트끼리 덧셈</a:t>
            </a:r>
            <a:r>
              <a:rPr lang="en-US" altLang="ko-KR" dirty="0"/>
              <a:t>, </a:t>
            </a:r>
            <a:r>
              <a:rPr lang="ko-KR" altLang="en-US" dirty="0"/>
              <a:t>곱셈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178750"/>
            <a:ext cx="7965885" cy="214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4" y="3969060"/>
            <a:ext cx="7965885" cy="236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항목 건너뛰며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57810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86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값의 변경</a:t>
            </a:r>
            <a:endParaRPr lang="en-US" altLang="ko-KR" dirty="0"/>
          </a:p>
          <a:p>
            <a:pPr lvl="1"/>
            <a:r>
              <a:rPr lang="ko-KR" altLang="en-US" dirty="0"/>
              <a:t>두 번째에 위치한 값을 </a:t>
            </a:r>
            <a:r>
              <a:rPr lang="en-US" altLang="ko-KR" dirty="0"/>
              <a:t>1</a:t>
            </a:r>
            <a:r>
              <a:rPr lang="ko-KR" altLang="en-US" dirty="0"/>
              <a:t>개 변경하는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값 인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과 </a:t>
            </a:r>
            <a:r>
              <a:rPr lang="en-US" altLang="ko-KR" dirty="0"/>
              <a:t>201</a:t>
            </a:r>
            <a:r>
              <a:rPr lang="ko-KR" altLang="en-US" dirty="0"/>
              <a:t>이라는 값 </a:t>
            </a:r>
            <a:r>
              <a:rPr lang="en-US" altLang="ko-KR" dirty="0"/>
              <a:t>2</a:t>
            </a:r>
            <a:r>
              <a:rPr lang="ko-KR" altLang="en-US" dirty="0"/>
              <a:t>개로 변경하는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83795"/>
            <a:ext cx="783575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014065"/>
            <a:ext cx="7835755" cy="182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7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8" t="63274"/>
          <a:stretch/>
        </p:blipFill>
        <p:spPr>
          <a:xfrm>
            <a:off x="91498" y="526448"/>
            <a:ext cx="9189727" cy="59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aa[1:2] </a:t>
            </a:r>
            <a:r>
              <a:rPr lang="ko-KR" altLang="en-US" dirty="0"/>
              <a:t>대신 그냥 </a:t>
            </a:r>
            <a:r>
              <a:rPr lang="en-US" altLang="ko-KR" dirty="0"/>
              <a:t>aa[1]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의 항목 삭제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133745"/>
            <a:ext cx="811124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41" y="3609020"/>
            <a:ext cx="8104561" cy="187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93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에 서 네 번째인 </a:t>
            </a:r>
            <a:r>
              <a:rPr lang="en-US" altLang="ko-KR" dirty="0"/>
              <a:t>aa[3]</a:t>
            </a:r>
            <a:r>
              <a:rPr lang="ko-KR" altLang="en-US" dirty="0"/>
              <a:t>까지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 자체를 삭제하는 방법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7887899" cy="184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87" y="3519010"/>
            <a:ext cx="7887771" cy="235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9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조작 함수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1223755"/>
            <a:ext cx="6975775" cy="538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6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7365656" cy="544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35960" y="33839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‘리스트</a:t>
            </a:r>
            <a:r>
              <a:rPr lang="en-US" altLang="ko-KR" sz="1400" dirty="0">
                <a:solidFill>
                  <a:srgbClr val="FF0000"/>
                </a:solidFill>
              </a:rPr>
              <a:t>.sort()’</a:t>
            </a:r>
            <a:r>
              <a:rPr lang="ko-KR" altLang="en-US" sz="1400" dirty="0">
                <a:solidFill>
                  <a:srgbClr val="FF0000"/>
                </a:solidFill>
              </a:rPr>
              <a:t>는 리스트 자체 정렬 ‘</a:t>
            </a:r>
            <a:r>
              <a:rPr lang="en-US" altLang="ko-KR" sz="1400" dirty="0">
                <a:solidFill>
                  <a:srgbClr val="FF0000"/>
                </a:solidFill>
              </a:rPr>
              <a:t>sorted(</a:t>
            </a:r>
            <a:r>
              <a:rPr lang="ko-KR" altLang="en-US" sz="1400" dirty="0">
                <a:solidFill>
                  <a:srgbClr val="FF0000"/>
                </a:solidFill>
              </a:rPr>
              <a:t>리스트</a:t>
            </a:r>
            <a:r>
              <a:rPr lang="en-US" altLang="ko-KR" sz="1400" dirty="0">
                <a:solidFill>
                  <a:srgbClr val="FF0000"/>
                </a:solidFill>
              </a:rPr>
              <a:t>)’</a:t>
            </a:r>
            <a:r>
              <a:rPr lang="ko-KR" altLang="en-US" sz="1400" dirty="0">
                <a:solidFill>
                  <a:srgbClr val="FF0000"/>
                </a:solidFill>
              </a:rPr>
              <a:t>는 리스트는 그대로 두고 정렬된 결과만 반환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84878" y="5216444"/>
            <a:ext cx="4444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myList.insert</a:t>
            </a:r>
            <a:r>
              <a:rPr lang="en-US" altLang="ko-KR" sz="1400" dirty="0">
                <a:solidFill>
                  <a:srgbClr val="FF0000"/>
                </a:solidFill>
              </a:rPr>
              <a:t>(2, 222)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 err="1">
                <a:solidFill>
                  <a:srgbClr val="FF0000"/>
                </a:solidFill>
              </a:rPr>
              <a:t>myList</a:t>
            </a:r>
            <a:r>
              <a:rPr lang="en-US" altLang="ko-KR" sz="1400" dirty="0">
                <a:solidFill>
                  <a:srgbClr val="FF0000"/>
                </a:solidFill>
              </a:rPr>
              <a:t>[2]</a:t>
            </a:r>
            <a:r>
              <a:rPr lang="ko-KR" altLang="en-US" sz="1400" dirty="0">
                <a:solidFill>
                  <a:srgbClr val="FF0000"/>
                </a:solidFill>
              </a:rPr>
              <a:t>의 위치를 의미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리스트는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번부터 시작 하므로 세 번째 위치가 뒤로 밀리고 그 자리에 </a:t>
            </a:r>
            <a:r>
              <a:rPr lang="en-US" altLang="ko-KR" sz="1400" dirty="0">
                <a:solidFill>
                  <a:srgbClr val="FF0000"/>
                </a:solidFill>
              </a:rPr>
              <a:t>222</a:t>
            </a:r>
            <a:r>
              <a:rPr lang="ko-KR" altLang="en-US" sz="1400" dirty="0">
                <a:solidFill>
                  <a:srgbClr val="FF0000"/>
                </a:solidFill>
              </a:rPr>
              <a:t>가 삽입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04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683695"/>
            <a:ext cx="8055895" cy="568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5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기존 리스트는 변경하지 않고 정렬된 새로운 리스트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178750"/>
            <a:ext cx="8055895" cy="2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56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리스트의 개념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리스트를 여러 개 연결한 것</a:t>
            </a:r>
            <a:r>
              <a:rPr lang="en-US" altLang="ko-KR" dirty="0"/>
              <a:t>,</a:t>
            </a:r>
            <a:r>
              <a:rPr lang="ko-KR" altLang="en-US" dirty="0"/>
              <a:t> 첨자를 </a:t>
            </a:r>
            <a:r>
              <a:rPr lang="en-US" altLang="ko-KR" dirty="0"/>
              <a:t>2</a:t>
            </a:r>
            <a:r>
              <a:rPr lang="ko-KR" altLang="en-US" dirty="0"/>
              <a:t>개 사용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628801"/>
            <a:ext cx="4775758" cy="171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3736263"/>
            <a:ext cx="7769466" cy="225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 err="1"/>
              <a:t>열짜리</a:t>
            </a:r>
            <a:r>
              <a:rPr lang="ko-KR" altLang="en-US" dirty="0"/>
              <a:t> 리스트 생성 후 항목 </a:t>
            </a:r>
            <a:r>
              <a:rPr lang="en-US" altLang="ko-KR" dirty="0"/>
              <a:t>1~12</a:t>
            </a:r>
            <a:r>
              <a:rPr lang="ko-KR" altLang="en-US" dirty="0"/>
              <a:t>를 입력하고 출력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49" y="1133745"/>
            <a:ext cx="7803175" cy="54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99158" y="1493786"/>
            <a:ext cx="59856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>
                <a:solidFill>
                  <a:srgbClr val="FF0000"/>
                </a:solidFill>
              </a:rPr>
              <a:t>list1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>
                <a:solidFill>
                  <a:srgbClr val="FF0000"/>
                </a:solidFill>
              </a:rPr>
              <a:t>list2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는 리스트에 입력할 </a:t>
            </a:r>
            <a:r>
              <a:rPr lang="en-US" altLang="ko-KR" sz="1400" dirty="0">
                <a:solidFill>
                  <a:srgbClr val="FF0000"/>
                </a:solidFill>
              </a:rPr>
              <a:t>1~12</a:t>
            </a:r>
            <a:r>
              <a:rPr lang="ko-KR" altLang="en-US" sz="1400" dirty="0">
                <a:solidFill>
                  <a:srgbClr val="FF0000"/>
                </a:solidFill>
              </a:rPr>
              <a:t>의 값으로 사용할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리스트의 행 단위 만들기 위해 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회 반복해 항목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생성하는데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[1, 2, 3, 4]</a:t>
            </a:r>
            <a:r>
              <a:rPr lang="ko-KR" altLang="en-US" sz="1400" dirty="0">
                <a:solidFill>
                  <a:srgbClr val="FF0000"/>
                </a:solidFill>
              </a:rPr>
              <a:t>의 리스트를 </a:t>
            </a:r>
            <a:r>
              <a:rPr lang="ko-KR" altLang="en-US" sz="1400" dirty="0" err="1">
                <a:solidFill>
                  <a:srgbClr val="FF0000"/>
                </a:solidFill>
              </a:rPr>
              <a:t>만듬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1701" y="3474006"/>
            <a:ext cx="52205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리스트에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리스트를 다시 비움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‘</a:t>
            </a:r>
            <a:r>
              <a:rPr lang="ko-KR" altLang="en-US" sz="1400" dirty="0" err="1">
                <a:solidFill>
                  <a:srgbClr val="FF0000"/>
                </a:solidFill>
              </a:rPr>
              <a:t>리스트명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][</a:t>
            </a:r>
            <a:r>
              <a:rPr lang="ko-KR" altLang="en-US" sz="1400" dirty="0">
                <a:solidFill>
                  <a:srgbClr val="FF0000"/>
                </a:solidFill>
              </a:rPr>
              <a:t>열</a:t>
            </a:r>
            <a:r>
              <a:rPr lang="en-US" altLang="ko-KR" sz="1400" dirty="0">
                <a:solidFill>
                  <a:srgbClr val="FF0000"/>
                </a:solidFill>
              </a:rPr>
              <a:t>]’ </a:t>
            </a:r>
            <a:r>
              <a:rPr lang="ko-KR" altLang="en-US" sz="1400" dirty="0">
                <a:solidFill>
                  <a:srgbClr val="FF0000"/>
                </a:solidFill>
              </a:rPr>
              <a:t>방식으로 각 항목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행 하나 출력 후 한 행 띄워서 출력 위해 </a:t>
            </a:r>
            <a:r>
              <a:rPr lang="en-US" altLang="ko-KR" sz="1400" dirty="0">
                <a:solidFill>
                  <a:srgbClr val="FF0000"/>
                </a:solidFill>
              </a:rPr>
              <a:t>print() </a:t>
            </a:r>
            <a:r>
              <a:rPr lang="ko-KR" altLang="en-US" sz="1400" dirty="0">
                <a:solidFill>
                  <a:srgbClr val="FF0000"/>
                </a:solidFill>
              </a:rPr>
              <a:t>문 사용</a:t>
            </a:r>
          </a:p>
        </p:txBody>
      </p:sp>
    </p:spTree>
    <p:extLst>
      <p:ext uri="{BB962C8B-B14F-4D97-AF65-F5344CB8AC3E}">
        <p14:creationId xmlns:p14="http://schemas.microsoft.com/office/powerpoint/2010/main" val="65975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38" y="1456621"/>
            <a:ext cx="11952287" cy="430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8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불규칙한 크기의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223755"/>
            <a:ext cx="6750750" cy="332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1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화면 중앙에서 밖으로 나가는 거북이</a:t>
            </a:r>
          </a:p>
          <a:p>
            <a:pPr lvl="1"/>
            <a:r>
              <a:rPr lang="ko-KR" altLang="en-US" dirty="0"/>
              <a:t>리스트를 사용한 </a:t>
            </a:r>
            <a:r>
              <a:rPr lang="ko-KR" altLang="en-US" dirty="0" err="1"/>
              <a:t>터틀</a:t>
            </a:r>
            <a:r>
              <a:rPr lang="ko-KR" altLang="en-US" dirty="0"/>
              <a:t> 그래픽 응용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71" y="1628800"/>
            <a:ext cx="4725525" cy="49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리스트를 이용 </a:t>
            </a:r>
            <a:r>
              <a:rPr lang="ko-KR" altLang="en-US" dirty="0" err="1"/>
              <a:t>터틀</a:t>
            </a:r>
            <a:r>
              <a:rPr lang="ko-KR" altLang="en-US" dirty="0"/>
              <a:t> 그래픽 응용 프로그램 만들기</a:t>
            </a:r>
            <a:endParaRPr lang="en-US" altLang="ko-KR" dirty="0"/>
          </a:p>
          <a:p>
            <a:pPr lvl="2"/>
            <a:r>
              <a:rPr lang="ko-KR" altLang="en-US" dirty="0"/>
              <a:t>거북이 </a:t>
            </a:r>
            <a:r>
              <a:rPr lang="ko-KR" altLang="en-US" dirty="0" err="1"/>
              <a:t>한마리의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리스트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리스트 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9" y="1893510"/>
            <a:ext cx="7656671" cy="52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39" y="2818080"/>
            <a:ext cx="7656671" cy="5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53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859" y="773113"/>
            <a:ext cx="10194844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66131" y="2393886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전역 변수 준비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25871" y="3248981"/>
            <a:ext cx="5535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 </a:t>
            </a:r>
            <a:r>
              <a:rPr lang="en-US" altLang="ko-KR" sz="1400" dirty="0" err="1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가 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저장할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6821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0" y="818710"/>
            <a:ext cx="8820980" cy="502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48055" y="3453897"/>
            <a:ext cx="50584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shapeList</a:t>
            </a:r>
            <a:r>
              <a:rPr lang="ko-KR" altLang="en-US" sz="1400" dirty="0">
                <a:solidFill>
                  <a:srgbClr val="FF0000"/>
                </a:solidFill>
              </a:rPr>
              <a:t> 추출하면 </a:t>
            </a:r>
            <a:r>
              <a:rPr lang="en-US" altLang="ko-KR" sz="1400" dirty="0">
                <a:solidFill>
                  <a:srgbClr val="FF0000"/>
                </a:solidFill>
              </a:rPr>
              <a:t>[‘arrow’, ‘blank’, ‘circle’, ‘classic’, ‘square’, ‘triangle’, ‘turtle’] </a:t>
            </a:r>
            <a:r>
              <a:rPr lang="ko-KR" altLang="en-US" sz="1400" dirty="0">
                <a:solidFill>
                  <a:srgbClr val="FF0000"/>
                </a:solidFill>
              </a:rPr>
              <a:t>등 추출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5811" y="5589240"/>
            <a:ext cx="60664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26~31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거북이를 </a:t>
            </a:r>
            <a:r>
              <a:rPr lang="en-US" altLang="ko-KR" sz="1400" dirty="0" err="1">
                <a:solidFill>
                  <a:srgbClr val="FF0000"/>
                </a:solidFill>
              </a:rPr>
              <a:t>playerTurtles</a:t>
            </a:r>
            <a:r>
              <a:rPr lang="ko-KR" altLang="en-US" sz="1400" dirty="0">
                <a:solidFill>
                  <a:srgbClr val="FF0000"/>
                </a:solidFill>
              </a:rPr>
              <a:t>에서 하나씩 추출해 </a:t>
            </a:r>
            <a:r>
              <a:rPr lang="en-US" altLang="ko-KR" sz="1400" dirty="0" err="1">
                <a:solidFill>
                  <a:srgbClr val="FF0000"/>
                </a:solidFill>
              </a:rPr>
              <a:t>tList</a:t>
            </a:r>
            <a:r>
              <a:rPr lang="ko-KR" altLang="en-US" sz="1400" dirty="0">
                <a:solidFill>
                  <a:srgbClr val="FF0000"/>
                </a:solidFill>
              </a:rPr>
              <a:t>에 넣고 반복하여 거북이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마리를 꺼내서 화면에 선을 그림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56041" y="805884"/>
            <a:ext cx="364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myTurtle</a:t>
            </a:r>
            <a:r>
              <a:rPr lang="ko-KR" altLang="en-US" sz="1400" dirty="0">
                <a:solidFill>
                  <a:srgbClr val="FF0000"/>
                </a:solidFill>
              </a:rPr>
              <a:t>은  거북이 개체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20~21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거북이 위치 </a:t>
            </a:r>
            <a:r>
              <a:rPr lang="en-US" altLang="ko-KR" sz="1400" dirty="0" err="1">
                <a:solidFill>
                  <a:srgbClr val="FF0000"/>
                </a:solidFill>
              </a:rPr>
              <a:t>tX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tY</a:t>
            </a:r>
            <a:r>
              <a:rPr lang="ko-KR" altLang="en-US" sz="1400" dirty="0">
                <a:solidFill>
                  <a:srgbClr val="FF0000"/>
                </a:solidFill>
              </a:rPr>
              <a:t>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tSize</a:t>
            </a:r>
            <a:r>
              <a:rPr lang="ko-KR" altLang="en-US" sz="1400" dirty="0">
                <a:solidFill>
                  <a:srgbClr val="FF0000"/>
                </a:solidFill>
              </a:rPr>
              <a:t>는 거북이 크기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91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random.choice</a:t>
            </a:r>
            <a:r>
              <a:rPr lang="en-US" altLang="ko-KR" dirty="0"/>
              <a:t> 18~19</a:t>
            </a:r>
            <a:r>
              <a:rPr lang="ko-KR" altLang="en-US" dirty="0"/>
              <a:t>행은 다음과 같이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 이용하도록 변경 가능</a:t>
            </a:r>
            <a:r>
              <a:rPr lang="en-US" altLang="ko-KR" dirty="0"/>
              <a:t> 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는 리스트 중에서 </a:t>
            </a:r>
            <a:r>
              <a:rPr lang="ko-KR" altLang="en-US" dirty="0" err="1"/>
              <a:t>임의값을</a:t>
            </a:r>
            <a:r>
              <a:rPr lang="ko-KR" altLang="en-US" dirty="0"/>
              <a:t> 하나 추출해 반환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79" y="5529258"/>
            <a:ext cx="8285386" cy="74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763700"/>
            <a:ext cx="3882705" cy="40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060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리스트는 대괄호 </a:t>
            </a:r>
            <a:r>
              <a:rPr lang="en-US" altLang="ko-KR" dirty="0"/>
              <a:t>[]</a:t>
            </a:r>
            <a:r>
              <a:rPr lang="ko-KR" altLang="en-US" dirty="0"/>
              <a:t>로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값을 수정할 수 없으며</a:t>
            </a:r>
            <a:r>
              <a:rPr lang="en-US" altLang="ko-KR" dirty="0"/>
              <a:t>, </a:t>
            </a:r>
            <a:r>
              <a:rPr lang="ko-KR" altLang="en-US" dirty="0"/>
              <a:t>읽기만 가능해 읽기 전용 자료를 저장할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튜플은</a:t>
            </a:r>
            <a:r>
              <a:rPr lang="ko-KR" altLang="en-US" dirty="0"/>
              <a:t> 소괄호 </a:t>
            </a:r>
            <a:r>
              <a:rPr lang="en-US" altLang="ko-KR" dirty="0"/>
              <a:t>()</a:t>
            </a:r>
            <a:r>
              <a:rPr lang="ko-KR" altLang="en-US" dirty="0"/>
              <a:t>를 생략 가능</a:t>
            </a:r>
            <a:r>
              <a:rPr lang="en-US" altLang="ko-KR" dirty="0"/>
              <a:t>, </a:t>
            </a:r>
            <a:r>
              <a:rPr lang="ko-KR" altLang="en-US" dirty="0"/>
              <a:t>항목이 하나인 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en-US" altLang="ko-KR" dirty="0"/>
              <a:t>tt5</a:t>
            </a:r>
            <a:r>
              <a:rPr lang="ko-KR" altLang="en-US" dirty="0"/>
              <a:t>와 </a:t>
            </a:r>
            <a:r>
              <a:rPr lang="en-US" altLang="ko-KR" dirty="0"/>
              <a:t>tt6</a:t>
            </a:r>
            <a:r>
              <a:rPr lang="ko-KR" altLang="en-US" dirty="0"/>
              <a:t>처럼 뒤에 쉼표</a:t>
            </a:r>
            <a:r>
              <a:rPr lang="en-US" altLang="ko-KR" dirty="0"/>
              <a:t>(,)</a:t>
            </a:r>
            <a:r>
              <a:rPr lang="ko-KR" altLang="en-US" dirty="0"/>
              <a:t> 붙임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22" y="1943835"/>
            <a:ext cx="7036513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22" y="4014066"/>
            <a:ext cx="7036512" cy="257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36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오류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삭제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86" y="1178751"/>
            <a:ext cx="8003064" cy="104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86" y="2888941"/>
            <a:ext cx="8003064" cy="74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21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항목에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튜플</a:t>
            </a:r>
            <a:r>
              <a:rPr lang="ko-KR" altLang="en-US" dirty="0"/>
              <a:t> 범위에 접근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39" y="1538791"/>
            <a:ext cx="8010890" cy="214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4288921"/>
            <a:ext cx="8010890" cy="238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52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튜플의</a:t>
            </a:r>
            <a:r>
              <a:rPr lang="ko-KR" altLang="en-US" dirty="0"/>
              <a:t> 덧셈 및 곱셈 연산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4" y="1088741"/>
            <a:ext cx="7875875" cy="206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3338990"/>
            <a:ext cx="7875875" cy="33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72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튜플</a:t>
            </a:r>
            <a:r>
              <a:rPr lang="ko-KR" altLang="en-US" dirty="0"/>
              <a:t> → 리스트 → </a:t>
            </a:r>
            <a:r>
              <a:rPr lang="ko-KR" altLang="en-US" dirty="0" err="1"/>
              <a:t>튜플</a:t>
            </a:r>
            <a:r>
              <a:rPr lang="ko-KR" altLang="en-US" dirty="0"/>
              <a:t> 변환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10" y="1178751"/>
            <a:ext cx="7915731" cy="235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08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쌍 </a:t>
            </a:r>
            <a:r>
              <a:rPr lang="en-US" altLang="ko-KR" dirty="0"/>
              <a:t>2</a:t>
            </a:r>
            <a:r>
              <a:rPr lang="ko-KR" altLang="en-US" dirty="0"/>
              <a:t>개가 하나로 묶인 자료구조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apple:</a:t>
            </a:r>
            <a:r>
              <a:rPr lang="ko-KR" altLang="en-US" dirty="0"/>
              <a:t>사과’처럼 의미 있는 두 값을 연결해 구성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다른 프로그래밍 언어에서는 해시</a:t>
            </a:r>
            <a:r>
              <a:rPr lang="en-US" altLang="ko-KR" dirty="0"/>
              <a:t>(Hash), </a:t>
            </a:r>
            <a:r>
              <a:rPr lang="ko-KR" altLang="en-US" dirty="0"/>
              <a:t>연관 배열</a:t>
            </a:r>
            <a:r>
              <a:rPr lang="en-US" altLang="ko-KR" dirty="0"/>
              <a:t>(Associative Array)</a:t>
            </a:r>
            <a:r>
              <a:rPr lang="ko-KR" altLang="en-US" dirty="0"/>
              <a:t>이라 함</a:t>
            </a:r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로 묶어 구성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38" y="2611266"/>
            <a:ext cx="8149627" cy="5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6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 err="1"/>
              <a:t>딕셔너리를</a:t>
            </a:r>
            <a:r>
              <a:rPr lang="ko-KR" altLang="en-US" dirty="0"/>
              <a:t> 활용한 음식 궁합 출력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46" y="1628801"/>
            <a:ext cx="7659005" cy="25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키와 값을 반대로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키와 값은 사용자가 지정하는 것이지 규정은 없음</a:t>
            </a:r>
            <a:endParaRPr lang="en-US" altLang="ko-KR" dirty="0"/>
          </a:p>
          <a:p>
            <a:pPr lvl="2"/>
            <a:r>
              <a:rPr lang="ko-KR" altLang="en-US" dirty="0"/>
              <a:t>주의할 점 </a:t>
            </a:r>
            <a:r>
              <a:rPr lang="en-US" altLang="ko-KR" dirty="0"/>
              <a:t>: </a:t>
            </a:r>
            <a:r>
              <a:rPr lang="ko-KR" altLang="en-US" dirty="0" err="1"/>
              <a:t>딕셔너리에는</a:t>
            </a:r>
            <a:r>
              <a:rPr lang="ko-KR" altLang="en-US" dirty="0"/>
              <a:t> 순서가 없어 생성한 순서대로 </a:t>
            </a:r>
            <a:r>
              <a:rPr lang="ko-KR" altLang="en-US" dirty="0" err="1"/>
              <a:t>딕셔너리가</a:t>
            </a:r>
            <a:r>
              <a:rPr lang="ko-KR" altLang="en-US" dirty="0"/>
              <a:t> 구성되어 있다는 보장 없음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223756"/>
            <a:ext cx="8325925" cy="162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3338991"/>
            <a:ext cx="8325925" cy="162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9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정보의 </a:t>
            </a:r>
            <a:r>
              <a:rPr lang="ko-KR" altLang="en-US" dirty="0" err="1"/>
              <a:t>딕셔너리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에 연락 처 추가</a:t>
            </a: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1133745"/>
            <a:ext cx="2340260" cy="18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2978950"/>
            <a:ext cx="7425825" cy="147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70" y="4914165"/>
            <a:ext cx="7430030" cy="14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2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학과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의 학과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1" y="1133745"/>
            <a:ext cx="7970624" cy="1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1" y="3248980"/>
            <a:ext cx="7970624" cy="158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5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동일한 키를 갖는 </a:t>
            </a:r>
            <a:r>
              <a:rPr lang="ko-KR" altLang="en-US" dirty="0" err="1"/>
              <a:t>딕셔너리를</a:t>
            </a:r>
            <a:r>
              <a:rPr lang="ko-KR" altLang="en-US" dirty="0"/>
              <a:t> 생성하는 것이 아니라 마지막에 있는 키가 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08" y="1223756"/>
            <a:ext cx="7961938" cy="159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05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키로 값에 접근하는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함수를 사용해 키로 값에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581794"/>
            <a:ext cx="8010890" cy="235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77" y="4689140"/>
            <a:ext cx="7971968" cy="13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48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결과 같음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는 없는 키 호출하면 오류 나지만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없는 키를 호출하면 아무것도 반환하지 않음</a:t>
            </a:r>
            <a:endParaRPr lang="en-US" altLang="ko-KR" dirty="0"/>
          </a:p>
          <a:p>
            <a:pPr lvl="1"/>
            <a:r>
              <a:rPr lang="ko-KR" altLang="en-US" dirty="0"/>
              <a:t>없는 키를 찾을 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</a:t>
            </a:r>
            <a:r>
              <a:rPr lang="ko-KR" altLang="en-US" dirty="0"/>
              <a:t>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 반환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33" y="2219325"/>
            <a:ext cx="8035423" cy="7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33" y="3564015"/>
            <a:ext cx="8035423" cy="135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369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출력 결과의 </a:t>
            </a:r>
            <a:r>
              <a:rPr lang="en-US" altLang="ko-KR" dirty="0" err="1"/>
              <a:t>dict_keys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리스트로 만들어 반환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함수도 출력 결과의 </a:t>
            </a:r>
            <a:r>
              <a:rPr lang="en-US" altLang="ko-KR" dirty="0" err="1"/>
              <a:t>dict_values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.values()) </a:t>
            </a:r>
            <a:r>
              <a:rPr lang="ko-KR" altLang="en-US" dirty="0"/>
              <a:t>함수 사용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68" y="1223755"/>
            <a:ext cx="8151464" cy="136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02" y="4155490"/>
            <a:ext cx="8151464" cy="13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9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.items() 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튜플</a:t>
            </a:r>
            <a:r>
              <a:rPr lang="ko-KR" altLang="en-US" dirty="0"/>
              <a:t> 형태로도 구할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안에 해당 키가 있는지 없는지는 </a:t>
            </a:r>
            <a:r>
              <a:rPr lang="en-US" altLang="ko-KR" dirty="0"/>
              <a:t>in</a:t>
            </a:r>
            <a:r>
              <a:rPr lang="ko-KR" altLang="en-US" dirty="0"/>
              <a:t>을 사용해 확인</a:t>
            </a:r>
            <a:endParaRPr lang="en-US" altLang="ko-KR" dirty="0"/>
          </a:p>
          <a:p>
            <a:pPr lvl="1"/>
            <a:r>
              <a:rPr lang="ko-KR" altLang="en-US" dirty="0" err="1"/>
              <a:t>딕셔너리에</a:t>
            </a:r>
            <a:r>
              <a:rPr lang="ko-KR" altLang="en-US" dirty="0"/>
              <a:t> 키가 있다면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없다면 </a:t>
            </a:r>
            <a:r>
              <a:rPr lang="en-US" altLang="ko-KR" dirty="0"/>
              <a:t>False</a:t>
            </a:r>
            <a:r>
              <a:rPr lang="ko-KR" altLang="en-US" dirty="0"/>
              <a:t>를 반환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265977"/>
            <a:ext cx="7929190" cy="132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654025"/>
            <a:ext cx="7929190" cy="183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4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활용해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출력하는 코드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68" y="1223756"/>
            <a:ext cx="8213002" cy="470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628800"/>
            <a:ext cx="2411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딕셔너리를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20926" y="2378030"/>
            <a:ext cx="3285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쌍을 만들어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05991" y="3474006"/>
            <a:ext cx="2565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모든 키와 값을 출력</a:t>
            </a:r>
          </a:p>
        </p:txBody>
      </p:sp>
    </p:spTree>
    <p:extLst>
      <p:ext uri="{BB962C8B-B14F-4D97-AF65-F5344CB8AC3E}">
        <p14:creationId xmlns:p14="http://schemas.microsoft.com/office/powerpoint/2010/main" val="3365642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정렬</a:t>
            </a:r>
            <a:endParaRPr lang="en-US" altLang="ko-KR" dirty="0"/>
          </a:p>
          <a:p>
            <a:pPr lvl="1"/>
            <a:r>
              <a:rPr lang="ko-KR" altLang="en-US" dirty="0"/>
              <a:t>키로 정렬한 후 </a:t>
            </a:r>
            <a:r>
              <a:rPr lang="ko-KR" altLang="en-US" dirty="0" err="1"/>
              <a:t>딕셔너리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23" y="1567464"/>
            <a:ext cx="8050933" cy="402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40905" y="1567464"/>
            <a:ext cx="4752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operator.itemgetter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operator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딕셔너리와</a:t>
            </a:r>
            <a:r>
              <a:rPr lang="ko-KR" altLang="en-US" sz="1400" dirty="0">
                <a:solidFill>
                  <a:srgbClr val="FF0000"/>
                </a:solidFill>
              </a:rPr>
              <a:t> 리스트를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</a:t>
            </a:r>
            <a:r>
              <a:rPr lang="ko-KR" altLang="en-US" sz="1400" dirty="0">
                <a:solidFill>
                  <a:srgbClr val="FF0000"/>
                </a:solidFill>
              </a:rPr>
              <a:t> 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키를 기준으로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</a:t>
            </a:r>
            <a:r>
              <a:rPr lang="ko-KR" altLang="en-US" sz="1400" dirty="0">
                <a:solidFill>
                  <a:srgbClr val="FF0000"/>
                </a:solidFill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183735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개념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C/C++</a:t>
            </a:r>
            <a:r>
              <a:rPr lang="ko-KR" altLang="en-US" dirty="0"/>
              <a:t>나 자바 같은 프로그래밍 언어에는 리스트가 없음</a:t>
            </a:r>
            <a:r>
              <a:rPr lang="en-US" altLang="ko-KR" dirty="0"/>
              <a:t>, </a:t>
            </a:r>
            <a:r>
              <a:rPr lang="ko-KR" altLang="en-US" dirty="0"/>
              <a:t>리스트와 비슷한 개념인 배열</a:t>
            </a:r>
            <a:r>
              <a:rPr lang="en-US" altLang="ko-KR" dirty="0"/>
              <a:t>(Array)</a:t>
            </a:r>
            <a:r>
              <a:rPr lang="ko-KR" altLang="en-US" dirty="0"/>
              <a:t>을 사용</a:t>
            </a:r>
            <a:r>
              <a:rPr lang="en-US" altLang="ko-KR" dirty="0"/>
              <a:t>. </a:t>
            </a:r>
            <a:r>
              <a:rPr lang="ko-KR" altLang="en-US" dirty="0"/>
              <a:t>리스트는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실수 등 서로 다른 </a:t>
            </a:r>
            <a:r>
              <a:rPr lang="ko-KR" altLang="en-US" dirty="0" err="1"/>
              <a:t>데이터형도</a:t>
            </a:r>
            <a:r>
              <a:rPr lang="ko-KR" altLang="en-US" dirty="0"/>
              <a:t> 하나로 묶을 수 있지만</a:t>
            </a:r>
            <a:r>
              <a:rPr lang="en-US" altLang="ko-KR" dirty="0"/>
              <a:t>, </a:t>
            </a:r>
            <a:r>
              <a:rPr lang="ko-KR" altLang="en-US" dirty="0"/>
              <a:t>배열은 동일한 </a:t>
            </a:r>
            <a:r>
              <a:rPr lang="ko-KR" altLang="en-US" dirty="0" err="1"/>
              <a:t>데이터형만</a:t>
            </a:r>
            <a:r>
              <a:rPr lang="ko-KR" altLang="en-US" dirty="0"/>
              <a:t> 묶을 수 있다</a:t>
            </a:r>
            <a:r>
              <a:rPr lang="en-US" altLang="ko-KR" dirty="0"/>
              <a:t>. </a:t>
            </a:r>
            <a:r>
              <a:rPr lang="ko-KR" altLang="en-US" dirty="0"/>
              <a:t>정수 배열은 정수로만 묶어서 사용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83796"/>
            <a:ext cx="6120680" cy="332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18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 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37" y="1673806"/>
            <a:ext cx="8142228" cy="350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799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086" y="773113"/>
            <a:ext cx="1024039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835" y="1866039"/>
            <a:ext cx="6147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딕셔너리의</a:t>
            </a:r>
            <a:r>
              <a:rPr lang="ko-KR" altLang="en-US" sz="1400" dirty="0">
                <a:solidFill>
                  <a:srgbClr val="FF0000"/>
                </a:solidFill>
              </a:rPr>
              <a:t> 키 목록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입력한 음식이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있으면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출력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‘끝’ 입력하면 </a:t>
            </a:r>
            <a:r>
              <a:rPr lang="en-US" altLang="ko-KR" sz="1400" dirty="0">
                <a:solidFill>
                  <a:srgbClr val="FF0000"/>
                </a:solidFill>
              </a:rPr>
              <a:t>16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 빠져나감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모두 해당되지 않으면 </a:t>
            </a:r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행에서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1606201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세트</a:t>
            </a:r>
            <a:endParaRPr lang="en-US" altLang="ko-KR" dirty="0"/>
          </a:p>
          <a:p>
            <a:pPr lvl="1"/>
            <a:r>
              <a:rPr lang="ko-KR" altLang="en-US" dirty="0"/>
              <a:t>키만 모아 놓은 </a:t>
            </a:r>
            <a:r>
              <a:rPr lang="ko-KR" altLang="en-US" dirty="0" err="1"/>
              <a:t>딕셔너리의</a:t>
            </a:r>
            <a:r>
              <a:rPr lang="ko-KR" altLang="en-US" dirty="0"/>
              <a:t> 특수한 형태</a:t>
            </a:r>
            <a:endParaRPr lang="en-US" altLang="ko-KR" dirty="0"/>
          </a:p>
          <a:p>
            <a:pPr lvl="1"/>
            <a:r>
              <a:rPr lang="ko-KR" altLang="en-US" dirty="0" err="1"/>
              <a:t>딕셔너리의</a:t>
            </a:r>
            <a:r>
              <a:rPr lang="ko-KR" altLang="en-US" dirty="0"/>
              <a:t> 키는 중복되면 안 되므로 세트에 들어 있는 값은 항상 유일</a:t>
            </a:r>
            <a:endParaRPr lang="en-US" altLang="ko-KR" dirty="0"/>
          </a:p>
          <a:p>
            <a:pPr lvl="1"/>
            <a:r>
              <a:rPr lang="ko-KR" altLang="en-US" dirty="0"/>
              <a:t>세트를 생성하려면 </a:t>
            </a:r>
            <a:r>
              <a:rPr lang="ko-KR" altLang="en-US" dirty="0" err="1"/>
              <a:t>딕셔너리처럼</a:t>
            </a:r>
            <a:r>
              <a:rPr lang="ko-KR" altLang="en-US" dirty="0"/>
              <a:t> 중괄호 </a:t>
            </a:r>
            <a:r>
              <a:rPr lang="en-US" altLang="ko-KR" dirty="0"/>
              <a:t>{ }</a:t>
            </a:r>
            <a:r>
              <a:rPr lang="ko-KR" altLang="en-US" dirty="0"/>
              <a:t> 사용하지만 </a:t>
            </a:r>
            <a:r>
              <a:rPr lang="en-US" altLang="ko-KR" dirty="0"/>
              <a:t>: </a:t>
            </a:r>
            <a:r>
              <a:rPr lang="ko-KR" altLang="en-US" dirty="0"/>
              <a:t>없이 값을 입력</a:t>
            </a:r>
            <a:endParaRPr lang="en-US" altLang="ko-KR" dirty="0"/>
          </a:p>
          <a:p>
            <a:pPr lvl="1"/>
            <a:r>
              <a:rPr lang="ko-KR" altLang="en-US" dirty="0"/>
              <a:t>중복된 키는 자동으로 하나만 남음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판매된 물품의 전체 수량이 아닌 종류만 파악하고 싶을 때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21" y="2618911"/>
            <a:ext cx="8055895" cy="167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21" y="4779150"/>
            <a:ext cx="8055895" cy="15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322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세트 사이의 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차집합을</a:t>
            </a:r>
            <a:r>
              <a:rPr lang="ko-KR" altLang="en-US" dirty="0"/>
              <a:t> 구할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연산자 </a:t>
            </a:r>
            <a:r>
              <a:rPr lang="en-US" altLang="ko-KR" dirty="0"/>
              <a:t>&amp;, |, -, ^ </a:t>
            </a:r>
            <a:r>
              <a:rPr lang="ko-KR" altLang="en-US" dirty="0"/>
              <a:t>대신 함수를 사용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178750"/>
            <a:ext cx="7337775" cy="318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877" y="4914165"/>
            <a:ext cx="7337775" cy="119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45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endParaRPr lang="en-US" altLang="ko-KR" dirty="0"/>
          </a:p>
          <a:p>
            <a:pPr lvl="1"/>
            <a:r>
              <a:rPr lang="ko-KR" altLang="en-US" dirty="0"/>
              <a:t> 값이 순차적인 리스트를 한 줄로 만드는 간단한 방법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저장된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컴프리헨션으로</a:t>
            </a:r>
            <a:r>
              <a:rPr lang="ko-KR" altLang="en-US" dirty="0"/>
              <a:t> 작성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898831"/>
            <a:ext cx="8000150" cy="209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734146"/>
            <a:ext cx="8000150" cy="15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68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컴프리헨션의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1~5</a:t>
            </a:r>
            <a:r>
              <a:rPr lang="ko-KR" altLang="en-US" dirty="0"/>
              <a:t>의 제곱으로 구성된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1~20 </a:t>
            </a:r>
            <a:r>
              <a:rPr lang="ko-KR" altLang="en-US" dirty="0"/>
              <a:t>숫자 중에서 </a:t>
            </a:r>
            <a:r>
              <a:rPr lang="en-US" altLang="ko-KR" dirty="0"/>
              <a:t>3</a:t>
            </a:r>
            <a:r>
              <a:rPr lang="ko-KR" altLang="en-US" dirty="0"/>
              <a:t>의 배수로만 리스트를 구성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223756"/>
            <a:ext cx="7955145" cy="53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2168860"/>
            <a:ext cx="7955145" cy="155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4329101"/>
            <a:ext cx="7955145" cy="155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514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동시에 여러 리스트에 접근</a:t>
            </a:r>
            <a:endParaRPr lang="en-US" altLang="ko-KR" dirty="0"/>
          </a:p>
          <a:p>
            <a:pPr lvl="1"/>
            <a:r>
              <a:rPr lang="en-US" altLang="ko-KR" dirty="0"/>
              <a:t>zip() </a:t>
            </a:r>
            <a:r>
              <a:rPr lang="ko-KR" altLang="en-US" dirty="0"/>
              <a:t>함수를 사용해 동시에 여러 리스트에 접근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583796"/>
            <a:ext cx="8049610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40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리스트를 </a:t>
            </a:r>
            <a:r>
              <a:rPr lang="ko-KR" altLang="en-US" dirty="0" err="1"/>
              <a:t>튜플이나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짝지을 때 </a:t>
            </a:r>
            <a:r>
              <a:rPr lang="en-US" altLang="ko-KR" dirty="0"/>
              <a:t>zip() </a:t>
            </a:r>
            <a:r>
              <a:rPr lang="ko-KR" altLang="en-US" dirty="0"/>
              <a:t>함수 사용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223755"/>
            <a:ext cx="8096510" cy="305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96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리스트의 복사</a:t>
            </a:r>
            <a:endParaRPr lang="en-US" altLang="ko-KR" dirty="0"/>
          </a:p>
          <a:p>
            <a:pPr lvl="2"/>
            <a:r>
              <a:rPr lang="ko-KR" altLang="en-US" dirty="0"/>
              <a:t>얕은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ko-KR" altLang="en-US" dirty="0"/>
              <a:t>는 </a:t>
            </a:r>
            <a:r>
              <a:rPr lang="en-US" altLang="ko-KR" dirty="0" err="1"/>
              <a:t>newList</a:t>
            </a:r>
            <a:r>
              <a:rPr lang="ko-KR" altLang="en-US" dirty="0"/>
              <a:t>와 </a:t>
            </a:r>
            <a:r>
              <a:rPr lang="en-US" altLang="ko-KR" dirty="0" err="1"/>
              <a:t>oldList</a:t>
            </a:r>
            <a:r>
              <a:rPr lang="ko-KR" altLang="en-US" dirty="0"/>
              <a:t>가 동일한 메모리 공간 공유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557470"/>
            <a:ext cx="6334964" cy="23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4244988"/>
            <a:ext cx="4095455" cy="221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68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얕은 복사의 방지</a:t>
            </a:r>
            <a:endParaRPr lang="en-US" altLang="ko-KR" dirty="0"/>
          </a:p>
          <a:p>
            <a:pPr lvl="2"/>
            <a:r>
              <a:rPr lang="ko-KR" altLang="en-US" dirty="0"/>
              <a:t>깊은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en-US" altLang="ko-KR" dirty="0"/>
              <a:t>[:]</a:t>
            </a:r>
            <a:r>
              <a:rPr lang="ko-KR" altLang="en-US" dirty="0"/>
              <a:t>는 메모리의 공간을 복사해서 새로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3" y="1508886"/>
            <a:ext cx="7999595" cy="19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2" y="3564015"/>
            <a:ext cx="5138836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1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필요성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a, b, c, d</a:t>
            </a:r>
            <a:r>
              <a:rPr lang="ko-KR" altLang="en-US" dirty="0"/>
              <a:t>라는 정수형 변수 선언 후 이 변수에 값을 </a:t>
            </a:r>
            <a:r>
              <a:rPr lang="ko-KR" altLang="en-US" dirty="0" err="1"/>
              <a:t>입력받고</a:t>
            </a:r>
            <a:r>
              <a:rPr lang="ko-KR" altLang="en-US" dirty="0"/>
              <a:t> 합계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83795"/>
            <a:ext cx="7425825" cy="50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리스트를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 err="1"/>
              <a:t>스택</a:t>
            </a:r>
            <a:r>
              <a:rPr lang="en-US" altLang="ko-KR" dirty="0"/>
              <a:t>( Stack) : </a:t>
            </a:r>
            <a:r>
              <a:rPr lang="ko-KR" altLang="en-US" dirty="0"/>
              <a:t>한 쪽 끝이 막혀 먼저 들어간 것이 가장 나중에 나오는 형태의 자료구조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LIFO(Last In First Out) </a:t>
            </a:r>
            <a:r>
              <a:rPr lang="ko-KR" altLang="en-US" dirty="0"/>
              <a:t>구조 </a:t>
            </a:r>
            <a:r>
              <a:rPr lang="en-US" altLang="ko-KR" dirty="0"/>
              <a:t>: </a:t>
            </a:r>
            <a:r>
              <a:rPr lang="ko-KR" altLang="en-US" dirty="0"/>
              <a:t>가장 나중에 들어간 것이 가장 먼저 나오는 구조</a:t>
            </a:r>
            <a:endParaRPr lang="en-US" altLang="ko-KR" dirty="0"/>
          </a:p>
          <a:p>
            <a:pPr lvl="2"/>
            <a:r>
              <a:rPr lang="en-US" altLang="ko-KR" dirty="0"/>
              <a:t>Top : </a:t>
            </a:r>
            <a:r>
              <a:rPr lang="ko-KR" altLang="en-US" dirty="0"/>
              <a:t>자동차 세 대 중 가장 마지막에 들어간 자동차 </a:t>
            </a:r>
            <a:r>
              <a:rPr lang="en-US" altLang="ko-KR" dirty="0"/>
              <a:t>C </a:t>
            </a:r>
            <a:r>
              <a:rPr lang="ko-KR" altLang="en-US" dirty="0"/>
              <a:t>다음의 비어 있는 위치</a:t>
            </a:r>
            <a:endParaRPr lang="en-US" altLang="ko-KR" dirty="0"/>
          </a:p>
          <a:p>
            <a:pPr lvl="3"/>
            <a:r>
              <a:rPr lang="en-US" altLang="ko-KR" dirty="0"/>
              <a:t>top</a:t>
            </a:r>
            <a:r>
              <a:rPr lang="ko-KR" altLang="en-US" dirty="0"/>
              <a:t>은 </a:t>
            </a:r>
            <a:r>
              <a:rPr lang="ko-KR" altLang="en-US" dirty="0" err="1"/>
              <a:t>스택에</a:t>
            </a:r>
            <a:r>
              <a:rPr lang="ko-KR" altLang="en-US" dirty="0"/>
              <a:t> 들어 있는 데이터 중 가장 마지막 데이터의 바로 다음 위치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 err="1"/>
              <a:t>푸시</a:t>
            </a:r>
            <a:r>
              <a:rPr lang="en-US" altLang="ko-KR" dirty="0"/>
              <a:t>(Push) : </a:t>
            </a:r>
            <a:r>
              <a:rPr lang="ko-KR" altLang="en-US" dirty="0"/>
              <a:t>데이터를 넣는 것</a:t>
            </a:r>
            <a:endParaRPr lang="en-US" altLang="ko-KR" dirty="0"/>
          </a:p>
          <a:p>
            <a:pPr lvl="2"/>
            <a:r>
              <a:rPr lang="ko-KR" altLang="en-US" dirty="0"/>
              <a:t>팝</a:t>
            </a:r>
            <a:r>
              <a:rPr lang="en-US" altLang="ko-KR" dirty="0"/>
              <a:t>(Pop) : </a:t>
            </a:r>
            <a:r>
              <a:rPr lang="ko-KR" altLang="en-US" dirty="0"/>
              <a:t>데이터를 빼는 것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83795"/>
            <a:ext cx="71374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253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한 쪽이 막힌 주차장을 만들어 리스트로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00" y="1178751"/>
            <a:ext cx="8207070" cy="7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14" y="2258870"/>
            <a:ext cx="7557344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6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append() </a:t>
            </a:r>
            <a:r>
              <a:rPr lang="ko-KR" altLang="en-US" dirty="0"/>
              <a:t>함수 사용하여 자동차 한 대 넣어 보자</a:t>
            </a:r>
            <a:r>
              <a:rPr lang="en-US" altLang="ko-KR" dirty="0"/>
              <a:t>(</a:t>
            </a:r>
            <a:r>
              <a:rPr lang="ko-KR" altLang="en-US" dirty="0" err="1"/>
              <a:t>푸시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33745"/>
            <a:ext cx="8218270" cy="82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2213865"/>
            <a:ext cx="7632644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272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B</a:t>
            </a:r>
            <a:r>
              <a:rPr lang="ko-KR" altLang="en-US" dirty="0"/>
              <a:t>와 자동차 </a:t>
            </a:r>
            <a:r>
              <a:rPr lang="en-US" altLang="ko-KR" dirty="0"/>
              <a:t>C</a:t>
            </a:r>
            <a:r>
              <a:rPr lang="ko-KR" altLang="en-US" dirty="0"/>
              <a:t>도 주차장에 넣기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088741"/>
            <a:ext cx="8063650" cy="348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538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자동차 빼기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98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자동차 </a:t>
            </a:r>
            <a:r>
              <a:rPr lang="ko-KR" altLang="en-US" dirty="0"/>
              <a:t>빼기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스택과</a:t>
            </a:r>
            <a:r>
              <a:rPr lang="ko-KR" altLang="en-US" dirty="0"/>
              <a:t> 함께 많이 사용되는 자료구조  큐</a:t>
            </a:r>
            <a:r>
              <a:rPr lang="en-US" altLang="ko-KR" dirty="0"/>
              <a:t>( Queue). </a:t>
            </a:r>
            <a:r>
              <a:rPr lang="ko-KR" altLang="en-US" dirty="0"/>
              <a:t>큐는 양쪽이 뚫린 구조</a:t>
            </a:r>
            <a:r>
              <a:rPr lang="en-US" altLang="ko-KR" dirty="0"/>
              <a:t>. </a:t>
            </a:r>
            <a:r>
              <a:rPr lang="ko-KR" altLang="en-US" dirty="0"/>
              <a:t>파이프 같은 모양</a:t>
            </a:r>
            <a:r>
              <a:rPr lang="en-US" altLang="ko-KR" dirty="0"/>
              <a:t>, </a:t>
            </a:r>
            <a:r>
              <a:rPr lang="ko-KR" altLang="en-US" dirty="0"/>
              <a:t>한 쪽으로 들어가면 다른 한 쪽으로 나오는 형태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07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리스트를 생성하는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54" y="1133746"/>
            <a:ext cx="8100900" cy="58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3" y="2528901"/>
            <a:ext cx="67151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54" y="1808820"/>
            <a:ext cx="8100900" cy="54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47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Code07-01.py</a:t>
            </a:r>
            <a:r>
              <a:rPr lang="ko-KR" altLang="en-US" dirty="0"/>
              <a:t>를 리스트를 사용하는 프로그램으로 수정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223755"/>
            <a:ext cx="7920880" cy="529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5" y="176381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aa=[0, 0, 0, 0]</a:t>
            </a:r>
            <a:r>
              <a:rPr lang="ko-KR" altLang="en-US" sz="1400" dirty="0">
                <a:solidFill>
                  <a:srgbClr val="FF0000"/>
                </a:solidFill>
              </a:rPr>
              <a:t>으로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 있는 리스트 생성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 </a:t>
            </a:r>
            <a:r>
              <a:rPr lang="ko-KR" altLang="en-US" sz="1400" dirty="0">
                <a:solidFill>
                  <a:srgbClr val="FF0000"/>
                </a:solidFill>
              </a:rPr>
              <a:t>대신 </a:t>
            </a:r>
            <a:r>
              <a:rPr lang="en-US" altLang="ko-KR" sz="1400" dirty="0">
                <a:solidFill>
                  <a:srgbClr val="FF0000"/>
                </a:solidFill>
              </a:rPr>
              <a:t>aa[0]</a:t>
            </a:r>
            <a:r>
              <a:rPr lang="ko-KR" altLang="en-US" sz="1400" dirty="0">
                <a:solidFill>
                  <a:srgbClr val="FF0000"/>
                </a:solidFill>
              </a:rPr>
              <a:t>을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를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변수 대신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aa[0]+aa[1]+aa[2]+aa[3]</a:t>
            </a:r>
            <a:r>
              <a:rPr lang="ko-KR" altLang="en-US" sz="1400" dirty="0">
                <a:solidFill>
                  <a:srgbClr val="FF0000"/>
                </a:solidFill>
              </a:rPr>
              <a:t>으로 수정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5800" y="50491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출력 결과는 리스트를 사용하기 전과 동일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숫자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개를 더하려면 </a:t>
            </a:r>
            <a:r>
              <a:rPr lang="en-US" altLang="ko-KR" sz="1400" dirty="0">
                <a:solidFill>
                  <a:srgbClr val="FF0000"/>
                </a:solidFill>
              </a:rPr>
              <a:t>aa=[0, 1, 0, …, 99]</a:t>
            </a:r>
            <a:r>
              <a:rPr lang="ko-KR" altLang="en-US" sz="1400" dirty="0">
                <a:solidFill>
                  <a:srgbClr val="FF0000"/>
                </a:solidFill>
              </a:rPr>
              <a:t>를 생성한 후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 +…+aa[99]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37951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일반적인 사용</a:t>
            </a:r>
            <a:endParaRPr lang="en-US" altLang="ko-KR" dirty="0"/>
          </a:p>
          <a:p>
            <a:pPr lvl="1"/>
            <a:r>
              <a:rPr lang="ko-KR" altLang="en-US" dirty="0"/>
              <a:t>빈 리스트의 생성과 항목 추가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38790"/>
            <a:ext cx="71437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47" y="4014065"/>
            <a:ext cx="713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13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</TotalTime>
  <Words>2139</Words>
  <Application>Microsoft Office PowerPoint</Application>
  <PresentationFormat>와이드스크린</PresentationFormat>
  <Paragraphs>459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03 2차원 리스트</vt:lpstr>
      <vt:lpstr>Section 04  튜플</vt:lpstr>
      <vt:lpstr>Section 04  튜플</vt:lpstr>
      <vt:lpstr>Section 04  튜플</vt:lpstr>
      <vt:lpstr>Section 04  튜플</vt:lpstr>
      <vt:lpstr>Section 04  튜플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278</cp:revision>
  <dcterms:created xsi:type="dcterms:W3CDTF">2012-07-23T02:34:37Z</dcterms:created>
  <dcterms:modified xsi:type="dcterms:W3CDTF">2022-01-28T02:17:47Z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